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7"/>
  </p:notesMasterIdLst>
  <p:sldIdLst>
    <p:sldId id="257" r:id="rId3"/>
    <p:sldId id="259" r:id="rId4"/>
    <p:sldId id="260" r:id="rId5"/>
    <p:sldId id="261" r:id="rId6"/>
  </p:sldIdLst>
  <p:sldSz cx="10058400" cy="7772400"/>
  <p:notesSz cx="6858000" cy="9144000"/>
  <p:defaultText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54B"/>
    <a:srgbClr val="089A62"/>
    <a:srgbClr val="309C30"/>
    <a:srgbClr val="3EB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175" d="100"/>
          <a:sy n="175" d="100"/>
        </p:scale>
        <p:origin x="-1184" y="-11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A3F35-E49C-4784-ACDD-D43DA62D35DF}" type="datetimeFigureOut">
              <a:rPr lang="en-US" smtClean="0"/>
              <a:pPr/>
              <a:t>10/1/13</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0217D-856E-4381-9F03-634CAD6D4216}" type="slidenum">
              <a:rPr lang="en-US" smtClean="0"/>
              <a:pPr/>
              <a:t>‹#›</a:t>
            </a:fld>
            <a:endParaRPr lang="en-US"/>
          </a:p>
        </p:txBody>
      </p:sp>
    </p:spTree>
    <p:extLst>
      <p:ext uri="{BB962C8B-B14F-4D97-AF65-F5344CB8AC3E}">
        <p14:creationId xmlns:p14="http://schemas.microsoft.com/office/powerpoint/2010/main" val="1963881625"/>
      </p:ext>
    </p:extLst>
  </p:cSld>
  <p:clrMap bg1="lt1" tx1="dk1" bg2="lt2" tx2="dk2" accent1="accent1" accent2="accent2" accent3="accent3" accent4="accent4" accent5="accent5" accent6="accent6" hlink="hlink" folHlink="folHlink"/>
  <p:notesStyle>
    <a:lvl1pPr marL="0" algn="l" defTabSz="914187" rtl="0" eaLnBrk="1" latinLnBrk="0" hangingPunct="1">
      <a:defRPr sz="1200" kern="1200">
        <a:solidFill>
          <a:schemeClr val="tx1"/>
        </a:solidFill>
        <a:latin typeface="+mn-lt"/>
        <a:ea typeface="+mn-ea"/>
        <a:cs typeface="+mn-cs"/>
      </a:defRPr>
    </a:lvl1pPr>
    <a:lvl2pPr marL="457093" algn="l" defTabSz="914187" rtl="0" eaLnBrk="1" latinLnBrk="0" hangingPunct="1">
      <a:defRPr sz="1200" kern="1200">
        <a:solidFill>
          <a:schemeClr val="tx1"/>
        </a:solidFill>
        <a:latin typeface="+mn-lt"/>
        <a:ea typeface="+mn-ea"/>
        <a:cs typeface="+mn-cs"/>
      </a:defRPr>
    </a:lvl2pPr>
    <a:lvl3pPr marL="914187" algn="l" defTabSz="914187" rtl="0" eaLnBrk="1" latinLnBrk="0" hangingPunct="1">
      <a:defRPr sz="1200" kern="1200">
        <a:solidFill>
          <a:schemeClr val="tx1"/>
        </a:solidFill>
        <a:latin typeface="+mn-lt"/>
        <a:ea typeface="+mn-ea"/>
        <a:cs typeface="+mn-cs"/>
      </a:defRPr>
    </a:lvl3pPr>
    <a:lvl4pPr marL="1371279" algn="l" defTabSz="914187" rtl="0" eaLnBrk="1" latinLnBrk="0" hangingPunct="1">
      <a:defRPr sz="1200" kern="1200">
        <a:solidFill>
          <a:schemeClr val="tx1"/>
        </a:solidFill>
        <a:latin typeface="+mn-lt"/>
        <a:ea typeface="+mn-ea"/>
        <a:cs typeface="+mn-cs"/>
      </a:defRPr>
    </a:lvl4pPr>
    <a:lvl5pPr marL="1828372" algn="l" defTabSz="914187" rtl="0" eaLnBrk="1" latinLnBrk="0" hangingPunct="1">
      <a:defRPr sz="1200" kern="1200">
        <a:solidFill>
          <a:schemeClr val="tx1"/>
        </a:solidFill>
        <a:latin typeface="+mn-lt"/>
        <a:ea typeface="+mn-ea"/>
        <a:cs typeface="+mn-cs"/>
      </a:defRPr>
    </a:lvl5pPr>
    <a:lvl6pPr marL="2285465" algn="l" defTabSz="914187" rtl="0" eaLnBrk="1" latinLnBrk="0" hangingPunct="1">
      <a:defRPr sz="1200" kern="1200">
        <a:solidFill>
          <a:schemeClr val="tx1"/>
        </a:solidFill>
        <a:latin typeface="+mn-lt"/>
        <a:ea typeface="+mn-ea"/>
        <a:cs typeface="+mn-cs"/>
      </a:defRPr>
    </a:lvl6pPr>
    <a:lvl7pPr marL="2742560" algn="l" defTabSz="914187" rtl="0" eaLnBrk="1" latinLnBrk="0" hangingPunct="1">
      <a:defRPr sz="1200" kern="1200">
        <a:solidFill>
          <a:schemeClr val="tx1"/>
        </a:solidFill>
        <a:latin typeface="+mn-lt"/>
        <a:ea typeface="+mn-ea"/>
        <a:cs typeface="+mn-cs"/>
      </a:defRPr>
    </a:lvl7pPr>
    <a:lvl8pPr marL="3199651" algn="l" defTabSz="914187" rtl="0" eaLnBrk="1" latinLnBrk="0" hangingPunct="1">
      <a:defRPr sz="1200" kern="1200">
        <a:solidFill>
          <a:schemeClr val="tx1"/>
        </a:solidFill>
        <a:latin typeface="+mn-lt"/>
        <a:ea typeface="+mn-ea"/>
        <a:cs typeface="+mn-cs"/>
      </a:defRPr>
    </a:lvl8pPr>
    <a:lvl9pPr marL="3656744" algn="l" defTabSz="9141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98438"/>
            <a:ext cx="5418137" cy="4186237"/>
          </a:xfrm>
        </p:spPr>
      </p:sp>
      <p:sp>
        <p:nvSpPr>
          <p:cNvPr id="3" name="Notes Placeholder 2"/>
          <p:cNvSpPr>
            <a:spLocks noGrp="1"/>
          </p:cNvSpPr>
          <p:nvPr>
            <p:ph type="body" idx="1"/>
          </p:nvPr>
        </p:nvSpPr>
        <p:spPr>
          <a:xfrm>
            <a:off x="142508" y="4474025"/>
            <a:ext cx="6608617" cy="4114800"/>
          </a:xfrm>
        </p:spPr>
        <p:txBody>
          <a:bodyPr>
            <a:normAutofit lnSpcReduction="10000"/>
          </a:bodyPr>
          <a:lstStyle/>
          <a:p>
            <a:pPr defTabSz="914350">
              <a:defRPr/>
            </a:pPr>
            <a:r>
              <a:rPr lang="en-US" sz="1000" b="1" dirty="0">
                <a:solidFill>
                  <a:srgbClr val="151515"/>
                </a:solidFill>
              </a:rPr>
              <a:t>Highlight Narrative Text</a:t>
            </a:r>
          </a:p>
          <a:p>
            <a:r>
              <a:rPr lang="en-US" sz="1000" dirty="0"/>
              <a:t>(~175 words)</a:t>
            </a:r>
          </a:p>
          <a:p>
            <a:r>
              <a:rPr lang="en-US" sz="1000" dirty="0"/>
              <a:t>The photochemistry of specific co-factors within the nanoscale hexameric core of photosynthetic reaction centers (RCs), where the initial light-induced charge separation that powers photosynthesis occurs, was determined through polarization selective ultrafast spectroscopy performed on single crystals of RCs. This work is significant because overlapping spectral features of the co-factors within RCs of </a:t>
            </a:r>
            <a:r>
              <a:rPr lang="en-US" sz="1000" i="1" dirty="0" err="1"/>
              <a:t>Rhodobacter</a:t>
            </a:r>
            <a:r>
              <a:rPr lang="en-US" sz="1000" i="1" dirty="0"/>
              <a:t> </a:t>
            </a:r>
            <a:r>
              <a:rPr lang="en-US" sz="1000" i="1" dirty="0" err="1"/>
              <a:t>sphaeroides</a:t>
            </a:r>
            <a:r>
              <a:rPr lang="en-US" sz="1000" dirty="0"/>
              <a:t> have precluded resolution of the spectral and temporal response of the individual co-factors to photon absorption, limiting our understanding of the complex photochemical function in RCs. Using the CNM’s ultrafast transient absorption spectrometers, individual co-factors in RCs from </a:t>
            </a:r>
            <a:r>
              <a:rPr lang="en-US" sz="1000" dirty="0" err="1"/>
              <a:t>Rh</a:t>
            </a:r>
            <a:r>
              <a:rPr lang="en-US" sz="1000" dirty="0"/>
              <a:t>. </a:t>
            </a:r>
            <a:r>
              <a:rPr lang="en-US" sz="1000" dirty="0" err="1"/>
              <a:t>sphaeroides</a:t>
            </a:r>
            <a:r>
              <a:rPr lang="en-US" sz="1000" dirty="0"/>
              <a:t> were monitored through careful orientation of the polarizations of the pump and probe pulses relative to the crystallographic axes of the single crystals. The experiments were performed at 100K to produce additional spectral narrowing and </a:t>
            </a:r>
            <a:r>
              <a:rPr lang="en-US" sz="1000" dirty="0" err="1"/>
              <a:t>chromophore</a:t>
            </a:r>
            <a:r>
              <a:rPr lang="en-US" sz="1000" dirty="0"/>
              <a:t> selectivity. The impact of this work is that the acquisition of transient spectral and kinetic data enabled the cofactor-specific photochemistry to be determined. Furthermore, this work deepens our understanding of the complex photochemical function of RCs, and provides new experimental and data analysis approaches for studying the unusual efficiency of light harvesting and charge separation processes in natural </a:t>
            </a:r>
            <a:r>
              <a:rPr lang="en-US" sz="1000" dirty="0" err="1"/>
              <a:t>photosystems</a:t>
            </a:r>
            <a:r>
              <a:rPr lang="en-US" sz="1000" dirty="0"/>
              <a:t>. 	</a:t>
            </a:r>
          </a:p>
          <a:p>
            <a:endParaRPr lang="en-US" sz="1000" b="1" dirty="0"/>
          </a:p>
          <a:p>
            <a:r>
              <a:rPr lang="en-US" sz="1000" b="1" dirty="0"/>
              <a:t>Reference: </a:t>
            </a:r>
            <a:endParaRPr lang="en-US" sz="1000" dirty="0"/>
          </a:p>
          <a:p>
            <a:r>
              <a:rPr lang="en-US" altLang="en-US" sz="1000" dirty="0">
                <a:solidFill>
                  <a:srgbClr val="151515"/>
                </a:solidFill>
              </a:rPr>
              <a:t>“</a:t>
            </a:r>
            <a:r>
              <a:rPr lang="en-US" sz="1000" dirty="0">
                <a:solidFill>
                  <a:srgbClr val="151515"/>
                </a:solidFill>
              </a:rPr>
              <a:t>Cofactor-specific Photochemical Function Resolved by Ultrafast Spectroscopy in Photosynthetic Reaction Center Crystals</a:t>
            </a:r>
            <a:r>
              <a:rPr lang="en-US" altLang="en-US" sz="1000" dirty="0">
                <a:solidFill>
                  <a:srgbClr val="151515"/>
                </a:solidFill>
              </a:rPr>
              <a:t>”</a:t>
            </a:r>
            <a:endParaRPr lang="en-US" sz="1000" dirty="0">
              <a:solidFill>
                <a:srgbClr val="151515"/>
              </a:solidFill>
            </a:endParaRPr>
          </a:p>
          <a:p>
            <a:r>
              <a:rPr lang="en-US" sz="1000" dirty="0"/>
              <a:t>L. Huang (Radiation Laboratory, Notre Dame University), N. </a:t>
            </a:r>
            <a:r>
              <a:rPr lang="en-US" sz="1000" dirty="0" err="1"/>
              <a:t>Ponomarenko</a:t>
            </a:r>
            <a:r>
              <a:rPr lang="en-US" sz="1000" dirty="0"/>
              <a:t> (Chemical Sciences &amp; Engineering Division (CSE), Argonne National Laboratory (ANL)), G. P. Wiederrecht (Center for Nanoscale Materials, ANL), D. </a:t>
            </a:r>
            <a:r>
              <a:rPr lang="en-US" sz="1000" dirty="0" err="1"/>
              <a:t>Tiede</a:t>
            </a:r>
            <a:r>
              <a:rPr lang="en-US" sz="1000" dirty="0"/>
              <a:t> (CSE, ANL)</a:t>
            </a:r>
          </a:p>
          <a:p>
            <a:r>
              <a:rPr lang="en-US" sz="1000" i="1" dirty="0"/>
              <a:t>Proc. Nat. Acad. Sci.</a:t>
            </a:r>
            <a:r>
              <a:rPr lang="en-US" sz="1000" dirty="0"/>
              <a:t> </a:t>
            </a:r>
            <a:r>
              <a:rPr lang="en-US" sz="1000" b="1" dirty="0"/>
              <a:t>109</a:t>
            </a:r>
            <a:r>
              <a:rPr lang="en-US" sz="1000" dirty="0"/>
              <a:t>, 4851 (2012).  </a:t>
            </a:r>
          </a:p>
          <a:p>
            <a:r>
              <a:rPr lang="en-US" sz="1000" b="1" dirty="0"/>
              <a:t> </a:t>
            </a:r>
          </a:p>
          <a:p>
            <a:pPr defTabSz="914350">
              <a:defRPr/>
            </a:pPr>
            <a:r>
              <a:rPr lang="en-US" sz="1000" b="1" dirty="0"/>
              <a:t>Acknowledgment of Support: </a:t>
            </a:r>
            <a:endParaRPr lang="en-US" sz="1000" dirty="0"/>
          </a:p>
          <a:p>
            <a:r>
              <a:rPr lang="en-US" sz="1000" dirty="0"/>
              <a:t>L.H. was supported by the Division of Chemical Sciences, Geosciences and Biosciences, Office of Basic Energy Sciences of the US Department of Energy through grant DE-FC02-04ER15533. N.P. and D.M.T. were supported by the Division of Chemical Sciences, Geosciences, and Biosciences, Office of Basic Energy Sciences of the U.S. Department of Energy under contract DE-AC02-06CH11357. Use of the Center for Nanoscale Materials was supported by the U.S. Department of Energy, Office of Science, Office of Basic Energy Sciences under Contract No. DE-AC02-06CH11357.</a:t>
            </a:r>
          </a:p>
        </p:txBody>
      </p:sp>
      <p:sp>
        <p:nvSpPr>
          <p:cNvPr id="4" name="Slide Number Placeholder 3"/>
          <p:cNvSpPr>
            <a:spLocks noGrp="1"/>
          </p:cNvSpPr>
          <p:nvPr>
            <p:ph type="sldNum" sz="quarter" idx="10"/>
          </p:nvPr>
        </p:nvSpPr>
        <p:spPr/>
        <p:txBody>
          <a:bodyPr/>
          <a:lstStyle/>
          <a:p>
            <a:fld id="{EC0D24A8-AE1B-4D0B-BB6A-3E9A569E283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4876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520440" y="7203865"/>
            <a:ext cx="5783580" cy="413808"/>
          </a:xfrm>
          <a:prstGeom prst="rect">
            <a:avLst/>
          </a:prstGeom>
        </p:spPr>
        <p:txBody>
          <a:bodyPr lIns="91343" tIns="45672" rIns="91343" bIns="45672"/>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9220200" y="7198468"/>
            <a:ext cx="502920" cy="413808"/>
          </a:xfrm>
        </p:spPr>
        <p:txBody>
          <a:bodyPr/>
          <a:lstStyle>
            <a:lvl1pPr algn="ctr">
              <a:defRPr/>
            </a:lvl1pPr>
          </a:lstStyle>
          <a:p>
            <a:pPr>
              <a:defRPr/>
            </a:pPr>
            <a:fld id="{371BFFFE-0D05-4D66-940B-5D906D67495C}" type="slidenum">
              <a:rPr lang="en-US"/>
              <a:pPr>
                <a:defRPr/>
              </a:pPr>
              <a:t>‹#›</a:t>
            </a:fld>
            <a:endParaRPr lang="en-US" dirty="0"/>
          </a:p>
        </p:txBody>
      </p:sp>
    </p:spTree>
    <p:extLst>
      <p:ext uri="{BB962C8B-B14F-4D97-AF65-F5344CB8AC3E}">
        <p14:creationId xmlns:p14="http://schemas.microsoft.com/office/powerpoint/2010/main" val="408712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93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18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520440" y="7203864"/>
            <a:ext cx="5783580" cy="413808"/>
          </a:xfrm>
          <a:prstGeom prst="rect">
            <a:avLst/>
          </a:prstGeom>
        </p:spPr>
        <p:txBody>
          <a:bodyPr lIns="101799" tIns="50900" rIns="101799" bIns="50900"/>
          <a:lstStyle>
            <a:lvl1pPr algn="r">
              <a:defRPr b="0">
                <a:solidFill>
                  <a:srgbClr val="146737"/>
                </a:solidFill>
              </a:defRPr>
            </a:lvl1pPr>
          </a:lstStyle>
          <a:p>
            <a:pPr defTabSz="1018824">
              <a:defRPr/>
            </a:pPr>
            <a:endParaRPr lang="en-US" sz="2000"/>
          </a:p>
        </p:txBody>
      </p:sp>
      <p:sp>
        <p:nvSpPr>
          <p:cNvPr id="5" name="Slide Number Placeholder 11"/>
          <p:cNvSpPr>
            <a:spLocks noGrp="1"/>
          </p:cNvSpPr>
          <p:nvPr>
            <p:ph type="sldNum" sz="quarter" idx="11"/>
          </p:nvPr>
        </p:nvSpPr>
        <p:spPr>
          <a:xfrm>
            <a:off x="9220200" y="7198467"/>
            <a:ext cx="502920" cy="413808"/>
          </a:xfrm>
        </p:spPr>
        <p:txBody>
          <a:bodyPr/>
          <a:lstStyle>
            <a:lvl1pPr algn="ctr">
              <a:defRPr/>
            </a:lvl1pPr>
          </a:lstStyle>
          <a:p>
            <a:pPr>
              <a:defRPr/>
            </a:pPr>
            <a:fld id="{371BFFFE-0D05-4D66-940B-5D906D67495C}" type="slidenum">
              <a:rPr lang="en-US"/>
              <a:pPr>
                <a:defRPr/>
              </a:pPr>
              <a:t>‹#›</a:t>
            </a:fld>
            <a:endParaRPr lang="en-US" dirty="0"/>
          </a:p>
        </p:txBody>
      </p:sp>
    </p:spTree>
    <p:extLst>
      <p:ext uri="{BB962C8B-B14F-4D97-AF65-F5344CB8AC3E}">
        <p14:creationId xmlns:p14="http://schemas.microsoft.com/office/powerpoint/2010/main" val="11879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02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806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1.jpeg"/><Relationship Id="rId6"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91147" tIns="45576" rIns="91147" bIns="45576"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87684" y="982345"/>
            <a:ext cx="9251633" cy="5960640"/>
          </a:xfrm>
          <a:prstGeom prst="rect">
            <a:avLst/>
          </a:prstGeom>
          <a:noFill/>
          <a:ln w="9525">
            <a:noFill/>
            <a:miter lim="800000"/>
            <a:headEnd/>
            <a:tailEnd/>
          </a:ln>
        </p:spPr>
        <p:txBody>
          <a:bodyPr vert="horz" wrap="square" lIns="91147" tIns="45576" rIns="91147" bIns="455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9255125" y="7198468"/>
            <a:ext cx="419100" cy="413808"/>
          </a:xfrm>
          <a:prstGeom prst="rect">
            <a:avLst/>
          </a:prstGeom>
        </p:spPr>
        <p:txBody>
          <a:bodyPr vert="horz" lIns="91147" tIns="45576" rIns="91147" bIns="45576"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6" cstate="print"/>
          <a:srcRect/>
          <a:stretch>
            <a:fillRect/>
          </a:stretch>
        </p:blipFill>
        <p:spPr bwMode="auto">
          <a:xfrm>
            <a:off x="502920" y="7202084"/>
            <a:ext cx="2682240" cy="462385"/>
          </a:xfrm>
          <a:prstGeom prst="rect">
            <a:avLst/>
          </a:prstGeom>
          <a:noFill/>
          <a:ln w="9525">
            <a:noFill/>
            <a:miter lim="800000"/>
            <a:headEnd/>
            <a:tailEnd/>
          </a:ln>
        </p:spPr>
      </p:pic>
    </p:spTree>
    <p:extLst>
      <p:ext uri="{BB962C8B-B14F-4D97-AF65-F5344CB8AC3E}">
        <p14:creationId xmlns:p14="http://schemas.microsoft.com/office/powerpoint/2010/main" val="22512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5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500">
          <a:solidFill>
            <a:srgbClr val="106636"/>
          </a:solidFill>
          <a:latin typeface="Arial" charset="0"/>
          <a:cs typeface="Arial" charset="0"/>
        </a:defRPr>
      </a:lvl2pPr>
      <a:lvl3pPr algn="ctr" rtl="0" eaLnBrk="1" fontAlgn="base" hangingPunct="1">
        <a:spcBef>
          <a:spcPct val="0"/>
        </a:spcBef>
        <a:spcAft>
          <a:spcPct val="0"/>
        </a:spcAft>
        <a:defRPr sz="2500">
          <a:solidFill>
            <a:srgbClr val="106636"/>
          </a:solidFill>
          <a:latin typeface="Arial" charset="0"/>
          <a:cs typeface="Arial" charset="0"/>
        </a:defRPr>
      </a:lvl3pPr>
      <a:lvl4pPr algn="ctr" rtl="0" eaLnBrk="1" fontAlgn="base" hangingPunct="1">
        <a:spcBef>
          <a:spcPct val="0"/>
        </a:spcBef>
        <a:spcAft>
          <a:spcPct val="0"/>
        </a:spcAft>
        <a:defRPr sz="2500">
          <a:solidFill>
            <a:srgbClr val="106636"/>
          </a:solidFill>
          <a:latin typeface="Arial" charset="0"/>
          <a:cs typeface="Arial" charset="0"/>
        </a:defRPr>
      </a:lvl4pPr>
      <a:lvl5pPr algn="ctr" rtl="0" eaLnBrk="1" fontAlgn="base" hangingPunct="1">
        <a:spcBef>
          <a:spcPct val="0"/>
        </a:spcBef>
        <a:spcAft>
          <a:spcPct val="0"/>
        </a:spcAft>
        <a:defRPr sz="2500">
          <a:solidFill>
            <a:srgbClr val="106636"/>
          </a:solidFill>
          <a:latin typeface="Arial" charset="0"/>
          <a:cs typeface="Arial" charset="0"/>
        </a:defRPr>
      </a:lvl5pPr>
      <a:lvl6pPr marL="455748" algn="ctr" rtl="0" eaLnBrk="1" fontAlgn="base" hangingPunct="1">
        <a:spcBef>
          <a:spcPct val="0"/>
        </a:spcBef>
        <a:spcAft>
          <a:spcPct val="0"/>
        </a:spcAft>
        <a:defRPr sz="2500">
          <a:solidFill>
            <a:srgbClr val="106636"/>
          </a:solidFill>
          <a:latin typeface="Arial" charset="0"/>
          <a:cs typeface="Arial" charset="0"/>
        </a:defRPr>
      </a:lvl6pPr>
      <a:lvl7pPr marL="911497" algn="ctr" rtl="0" eaLnBrk="1" fontAlgn="base" hangingPunct="1">
        <a:spcBef>
          <a:spcPct val="0"/>
        </a:spcBef>
        <a:spcAft>
          <a:spcPct val="0"/>
        </a:spcAft>
        <a:defRPr sz="2500">
          <a:solidFill>
            <a:srgbClr val="106636"/>
          </a:solidFill>
          <a:latin typeface="Arial" charset="0"/>
          <a:cs typeface="Arial" charset="0"/>
        </a:defRPr>
      </a:lvl7pPr>
      <a:lvl8pPr marL="1367240" algn="ctr" rtl="0" eaLnBrk="1" fontAlgn="base" hangingPunct="1">
        <a:spcBef>
          <a:spcPct val="0"/>
        </a:spcBef>
        <a:spcAft>
          <a:spcPct val="0"/>
        </a:spcAft>
        <a:defRPr sz="2500">
          <a:solidFill>
            <a:srgbClr val="106636"/>
          </a:solidFill>
          <a:latin typeface="Arial" charset="0"/>
          <a:cs typeface="Arial" charset="0"/>
        </a:defRPr>
      </a:lvl8pPr>
      <a:lvl9pPr marL="1822994" algn="ctr" rtl="0" eaLnBrk="1" fontAlgn="base" hangingPunct="1">
        <a:spcBef>
          <a:spcPct val="0"/>
        </a:spcBef>
        <a:spcAft>
          <a:spcPct val="0"/>
        </a:spcAft>
        <a:defRPr sz="2500">
          <a:solidFill>
            <a:srgbClr val="106636"/>
          </a:solidFill>
          <a:latin typeface="Arial" charset="0"/>
          <a:cs typeface="Arial" charset="0"/>
        </a:defRPr>
      </a:lvl9pPr>
    </p:titleStyle>
    <p:bodyStyle>
      <a:lvl1pPr marL="340716" indent="-340716" algn="l" rtl="0" eaLnBrk="1" fontAlgn="base" hangingPunct="1">
        <a:spcBef>
          <a:spcPct val="20000"/>
        </a:spcBef>
        <a:spcAft>
          <a:spcPct val="0"/>
        </a:spcAft>
        <a:buFont typeface="Arial" charset="0"/>
        <a:buChar char="•"/>
        <a:defRPr sz="2500" b="1" kern="1200">
          <a:solidFill>
            <a:srgbClr val="146737"/>
          </a:solidFill>
          <a:latin typeface="Arial" pitchFamily="34" charset="0"/>
          <a:ea typeface="+mn-ea"/>
          <a:cs typeface="Arial" pitchFamily="34" charset="0"/>
        </a:defRPr>
      </a:lvl1pPr>
      <a:lvl2pPr marL="740061" indent="-283665"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7828" indent="-226618"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224" indent="-226618"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624" indent="-226618"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619" indent="-227878" algn="l" defTabSz="9114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368" indent="-227878" algn="l" defTabSz="9114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114" indent="-227878" algn="l" defTabSz="9114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863" indent="-227878" algn="l" defTabSz="9114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97" rtl="0" eaLnBrk="1" latinLnBrk="0" hangingPunct="1">
        <a:defRPr sz="1800" kern="1200">
          <a:solidFill>
            <a:schemeClr val="tx1"/>
          </a:solidFill>
          <a:latin typeface="+mn-lt"/>
          <a:ea typeface="+mn-ea"/>
          <a:cs typeface="+mn-cs"/>
        </a:defRPr>
      </a:lvl1pPr>
      <a:lvl2pPr marL="455748" algn="l" defTabSz="911497" rtl="0" eaLnBrk="1" latinLnBrk="0" hangingPunct="1">
        <a:defRPr sz="1800" kern="1200">
          <a:solidFill>
            <a:schemeClr val="tx1"/>
          </a:solidFill>
          <a:latin typeface="+mn-lt"/>
          <a:ea typeface="+mn-ea"/>
          <a:cs typeface="+mn-cs"/>
        </a:defRPr>
      </a:lvl2pPr>
      <a:lvl3pPr marL="911497" algn="l" defTabSz="911497" rtl="0" eaLnBrk="1" latinLnBrk="0" hangingPunct="1">
        <a:defRPr sz="1800" kern="1200">
          <a:solidFill>
            <a:schemeClr val="tx1"/>
          </a:solidFill>
          <a:latin typeface="+mn-lt"/>
          <a:ea typeface="+mn-ea"/>
          <a:cs typeface="+mn-cs"/>
        </a:defRPr>
      </a:lvl3pPr>
      <a:lvl4pPr marL="1367240" algn="l" defTabSz="911497" rtl="0" eaLnBrk="1" latinLnBrk="0" hangingPunct="1">
        <a:defRPr sz="1800" kern="1200">
          <a:solidFill>
            <a:schemeClr val="tx1"/>
          </a:solidFill>
          <a:latin typeface="+mn-lt"/>
          <a:ea typeface="+mn-ea"/>
          <a:cs typeface="+mn-cs"/>
        </a:defRPr>
      </a:lvl4pPr>
      <a:lvl5pPr marL="1822994" algn="l" defTabSz="911497" rtl="0" eaLnBrk="1" latinLnBrk="0" hangingPunct="1">
        <a:defRPr sz="1800" kern="1200">
          <a:solidFill>
            <a:schemeClr val="tx1"/>
          </a:solidFill>
          <a:latin typeface="+mn-lt"/>
          <a:ea typeface="+mn-ea"/>
          <a:cs typeface="+mn-cs"/>
        </a:defRPr>
      </a:lvl5pPr>
      <a:lvl6pPr marL="2278741" algn="l" defTabSz="911497" rtl="0" eaLnBrk="1" latinLnBrk="0" hangingPunct="1">
        <a:defRPr sz="1800" kern="1200">
          <a:solidFill>
            <a:schemeClr val="tx1"/>
          </a:solidFill>
          <a:latin typeface="+mn-lt"/>
          <a:ea typeface="+mn-ea"/>
          <a:cs typeface="+mn-cs"/>
        </a:defRPr>
      </a:lvl6pPr>
      <a:lvl7pPr marL="2734490" algn="l" defTabSz="911497" rtl="0" eaLnBrk="1" latinLnBrk="0" hangingPunct="1">
        <a:defRPr sz="1800" kern="1200">
          <a:solidFill>
            <a:schemeClr val="tx1"/>
          </a:solidFill>
          <a:latin typeface="+mn-lt"/>
          <a:ea typeface="+mn-ea"/>
          <a:cs typeface="+mn-cs"/>
        </a:defRPr>
      </a:lvl7pPr>
      <a:lvl8pPr marL="3190241" algn="l" defTabSz="911497" rtl="0" eaLnBrk="1" latinLnBrk="0" hangingPunct="1">
        <a:defRPr sz="1800" kern="1200">
          <a:solidFill>
            <a:schemeClr val="tx1"/>
          </a:solidFill>
          <a:latin typeface="+mn-lt"/>
          <a:ea typeface="+mn-ea"/>
          <a:cs typeface="+mn-cs"/>
        </a:defRPr>
      </a:lvl8pPr>
      <a:lvl9pPr marL="3645990" algn="l" defTabSz="9114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101580" tIns="50793" rIns="101580" bIns="50793"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87682" y="982345"/>
            <a:ext cx="9251633" cy="5960640"/>
          </a:xfrm>
          <a:prstGeom prst="rect">
            <a:avLst/>
          </a:prstGeom>
          <a:noFill/>
          <a:ln w="9525">
            <a:noFill/>
            <a:miter lim="800000"/>
            <a:headEnd/>
            <a:tailEnd/>
          </a:ln>
        </p:spPr>
        <p:txBody>
          <a:bodyPr vert="horz" wrap="square" lIns="101580" tIns="50793" rIns="101580" bIns="507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lIns="101580" tIns="50793" rIns="101580" bIns="50793" rtlCol="0" anchor="ctr"/>
          <a:lstStyle>
            <a:lvl1pPr algn="r" eaLnBrk="1" fontAlgn="auto" hangingPunct="1">
              <a:spcBef>
                <a:spcPts val="0"/>
              </a:spcBef>
              <a:spcAft>
                <a:spcPts val="0"/>
              </a:spcAft>
              <a:defRPr sz="1300">
                <a:solidFill>
                  <a:srgbClr val="106636"/>
                </a:solidFill>
                <a:latin typeface="Arial" pitchFamily="34" charset="0"/>
                <a:cs typeface="Arial" pitchFamily="34" charset="0"/>
              </a:defRPr>
            </a:lvl1pPr>
          </a:lstStyle>
          <a:p>
            <a:pPr defTabSz="1018824">
              <a:defRPr/>
            </a:pPr>
            <a:fld id="{0706B74A-FC86-4F43-83EB-56E873241F13}" type="slidenum">
              <a:rPr lang="en-US"/>
              <a:pPr defTabSz="1018824">
                <a:defRPr/>
              </a:pPr>
              <a:t>‹#›</a:t>
            </a:fld>
            <a:endParaRPr lang="en-US" dirty="0"/>
          </a:p>
        </p:txBody>
      </p:sp>
      <p:pic>
        <p:nvPicPr>
          <p:cNvPr id="2053" name="Picture 9" descr="horizontal-logo-green-text.jpg"/>
          <p:cNvPicPr>
            <a:picLocks noChangeAspect="1"/>
          </p:cNvPicPr>
          <p:nvPr/>
        </p:nvPicPr>
        <p:blipFill>
          <a:blip r:embed="rId6" cstate="print"/>
          <a:srcRect/>
          <a:stretch>
            <a:fillRect/>
          </a:stretch>
        </p:blipFill>
        <p:spPr bwMode="auto">
          <a:xfrm>
            <a:off x="502920" y="7202080"/>
            <a:ext cx="2682240" cy="462385"/>
          </a:xfrm>
          <a:prstGeom prst="rect">
            <a:avLst/>
          </a:prstGeom>
          <a:noFill/>
          <a:ln w="9525">
            <a:noFill/>
            <a:miter lim="800000"/>
            <a:headEnd/>
            <a:tailEnd/>
          </a:ln>
        </p:spPr>
      </p:pic>
    </p:spTree>
    <p:extLst>
      <p:ext uri="{BB962C8B-B14F-4D97-AF65-F5344CB8AC3E}">
        <p14:creationId xmlns:p14="http://schemas.microsoft.com/office/powerpoint/2010/main" val="12480963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dt="0"/>
  <p:txStyles>
    <p:titleStyle>
      <a:lvl1pPr algn="ctr" rtl="0" eaLnBrk="1" fontAlgn="base" hangingPunct="1">
        <a:spcBef>
          <a:spcPct val="0"/>
        </a:spcBef>
        <a:spcAft>
          <a:spcPct val="0"/>
        </a:spcAft>
        <a:defRPr sz="27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700">
          <a:solidFill>
            <a:srgbClr val="106636"/>
          </a:solidFill>
          <a:latin typeface="Arial" charset="0"/>
          <a:cs typeface="Arial" charset="0"/>
        </a:defRPr>
      </a:lvl2pPr>
      <a:lvl3pPr algn="ctr" rtl="0" eaLnBrk="1" fontAlgn="base" hangingPunct="1">
        <a:spcBef>
          <a:spcPct val="0"/>
        </a:spcBef>
        <a:spcAft>
          <a:spcPct val="0"/>
        </a:spcAft>
        <a:defRPr sz="2700">
          <a:solidFill>
            <a:srgbClr val="106636"/>
          </a:solidFill>
          <a:latin typeface="Arial" charset="0"/>
          <a:cs typeface="Arial" charset="0"/>
        </a:defRPr>
      </a:lvl3pPr>
      <a:lvl4pPr algn="ctr" rtl="0" eaLnBrk="1" fontAlgn="base" hangingPunct="1">
        <a:spcBef>
          <a:spcPct val="0"/>
        </a:spcBef>
        <a:spcAft>
          <a:spcPct val="0"/>
        </a:spcAft>
        <a:defRPr sz="2700">
          <a:solidFill>
            <a:srgbClr val="106636"/>
          </a:solidFill>
          <a:latin typeface="Arial" charset="0"/>
          <a:cs typeface="Arial" charset="0"/>
        </a:defRPr>
      </a:lvl4pPr>
      <a:lvl5pPr algn="ctr" rtl="0" eaLnBrk="1" fontAlgn="base" hangingPunct="1">
        <a:spcBef>
          <a:spcPct val="0"/>
        </a:spcBef>
        <a:spcAft>
          <a:spcPct val="0"/>
        </a:spcAft>
        <a:defRPr sz="2700">
          <a:solidFill>
            <a:srgbClr val="106636"/>
          </a:solidFill>
          <a:latin typeface="Arial" charset="0"/>
          <a:cs typeface="Arial" charset="0"/>
        </a:defRPr>
      </a:lvl5pPr>
      <a:lvl6pPr marL="507914" algn="ctr" rtl="0" eaLnBrk="1" fontAlgn="base" hangingPunct="1">
        <a:spcBef>
          <a:spcPct val="0"/>
        </a:spcBef>
        <a:spcAft>
          <a:spcPct val="0"/>
        </a:spcAft>
        <a:defRPr sz="2700">
          <a:solidFill>
            <a:srgbClr val="106636"/>
          </a:solidFill>
          <a:latin typeface="Arial" charset="0"/>
          <a:cs typeface="Arial" charset="0"/>
        </a:defRPr>
      </a:lvl6pPr>
      <a:lvl7pPr marL="1015828" algn="ctr" rtl="0" eaLnBrk="1" fontAlgn="base" hangingPunct="1">
        <a:spcBef>
          <a:spcPct val="0"/>
        </a:spcBef>
        <a:spcAft>
          <a:spcPct val="0"/>
        </a:spcAft>
        <a:defRPr sz="2700">
          <a:solidFill>
            <a:srgbClr val="106636"/>
          </a:solidFill>
          <a:latin typeface="Arial" charset="0"/>
          <a:cs typeface="Arial" charset="0"/>
        </a:defRPr>
      </a:lvl7pPr>
      <a:lvl8pPr marL="1523735" algn="ctr" rtl="0" eaLnBrk="1" fontAlgn="base" hangingPunct="1">
        <a:spcBef>
          <a:spcPct val="0"/>
        </a:spcBef>
        <a:spcAft>
          <a:spcPct val="0"/>
        </a:spcAft>
        <a:defRPr sz="2700">
          <a:solidFill>
            <a:srgbClr val="106636"/>
          </a:solidFill>
          <a:latin typeface="Arial" charset="0"/>
          <a:cs typeface="Arial" charset="0"/>
        </a:defRPr>
      </a:lvl8pPr>
      <a:lvl9pPr marL="2031655" algn="ctr" rtl="0" eaLnBrk="1" fontAlgn="base" hangingPunct="1">
        <a:spcBef>
          <a:spcPct val="0"/>
        </a:spcBef>
        <a:spcAft>
          <a:spcPct val="0"/>
        </a:spcAft>
        <a:defRPr sz="2700">
          <a:solidFill>
            <a:srgbClr val="106636"/>
          </a:solidFill>
          <a:latin typeface="Arial" charset="0"/>
          <a:cs typeface="Arial" charset="0"/>
        </a:defRPr>
      </a:lvl9pPr>
    </p:titleStyle>
    <p:bodyStyle>
      <a:lvl1pPr marL="379714" indent="-379714" algn="l" rtl="0" eaLnBrk="1" fontAlgn="base" hangingPunct="1">
        <a:spcBef>
          <a:spcPct val="20000"/>
        </a:spcBef>
        <a:spcAft>
          <a:spcPct val="0"/>
        </a:spcAft>
        <a:buFont typeface="Arial" charset="0"/>
        <a:buChar char="•"/>
        <a:defRPr sz="2700" b="1" kern="1200">
          <a:solidFill>
            <a:srgbClr val="146737"/>
          </a:solidFill>
          <a:latin typeface="Arial" pitchFamily="34" charset="0"/>
          <a:ea typeface="+mn-ea"/>
          <a:cs typeface="Arial" pitchFamily="34" charset="0"/>
        </a:defRPr>
      </a:lvl1pPr>
      <a:lvl2pPr marL="824769" indent="-316134" algn="l" rtl="0" eaLnBrk="1" fontAlgn="base" hangingPunct="1">
        <a:spcBef>
          <a:spcPct val="20000"/>
        </a:spcBef>
        <a:spcAft>
          <a:spcPct val="0"/>
        </a:spcAft>
        <a:buFont typeface="Arial" charset="0"/>
        <a:buChar char="–"/>
        <a:defRPr sz="2500" kern="1200">
          <a:solidFill>
            <a:srgbClr val="404040"/>
          </a:solidFill>
          <a:latin typeface="Arial" pitchFamily="34" charset="0"/>
          <a:ea typeface="+mn-ea"/>
          <a:cs typeface="Arial" pitchFamily="34" charset="0"/>
        </a:defRPr>
      </a:lvl2pPr>
      <a:lvl3pPr marL="1268065" indent="-252558"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3pPr>
      <a:lvl4pPr marL="1776701" indent="-252558"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4pPr>
      <a:lvl5pPr marL="2285340" indent="-252558"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5pPr>
      <a:lvl6pPr marL="2793528" indent="-253962" algn="l" defTabSz="10158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441" indent="-253962" algn="l" defTabSz="10158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354" indent="-253962" algn="l" defTabSz="10158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268" indent="-253962" algn="l" defTabSz="101582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828" rtl="0" eaLnBrk="1" latinLnBrk="0" hangingPunct="1">
        <a:defRPr sz="2000" kern="1200">
          <a:solidFill>
            <a:schemeClr val="tx1"/>
          </a:solidFill>
          <a:latin typeface="+mn-lt"/>
          <a:ea typeface="+mn-ea"/>
          <a:cs typeface="+mn-cs"/>
        </a:defRPr>
      </a:lvl1pPr>
      <a:lvl2pPr marL="507914" algn="l" defTabSz="1015828" rtl="0" eaLnBrk="1" latinLnBrk="0" hangingPunct="1">
        <a:defRPr sz="2000" kern="1200">
          <a:solidFill>
            <a:schemeClr val="tx1"/>
          </a:solidFill>
          <a:latin typeface="+mn-lt"/>
          <a:ea typeface="+mn-ea"/>
          <a:cs typeface="+mn-cs"/>
        </a:defRPr>
      </a:lvl2pPr>
      <a:lvl3pPr marL="1015828" algn="l" defTabSz="1015828" rtl="0" eaLnBrk="1" latinLnBrk="0" hangingPunct="1">
        <a:defRPr sz="2000" kern="1200">
          <a:solidFill>
            <a:schemeClr val="tx1"/>
          </a:solidFill>
          <a:latin typeface="+mn-lt"/>
          <a:ea typeface="+mn-ea"/>
          <a:cs typeface="+mn-cs"/>
        </a:defRPr>
      </a:lvl3pPr>
      <a:lvl4pPr marL="1523735" algn="l" defTabSz="1015828" rtl="0" eaLnBrk="1" latinLnBrk="0" hangingPunct="1">
        <a:defRPr sz="2000" kern="1200">
          <a:solidFill>
            <a:schemeClr val="tx1"/>
          </a:solidFill>
          <a:latin typeface="+mn-lt"/>
          <a:ea typeface="+mn-ea"/>
          <a:cs typeface="+mn-cs"/>
        </a:defRPr>
      </a:lvl4pPr>
      <a:lvl5pPr marL="2031655" algn="l" defTabSz="1015828" rtl="0" eaLnBrk="1" latinLnBrk="0" hangingPunct="1">
        <a:defRPr sz="2000" kern="1200">
          <a:solidFill>
            <a:schemeClr val="tx1"/>
          </a:solidFill>
          <a:latin typeface="+mn-lt"/>
          <a:ea typeface="+mn-ea"/>
          <a:cs typeface="+mn-cs"/>
        </a:defRPr>
      </a:lvl5pPr>
      <a:lvl6pPr marL="2539566" algn="l" defTabSz="1015828" rtl="0" eaLnBrk="1" latinLnBrk="0" hangingPunct="1">
        <a:defRPr sz="2000" kern="1200">
          <a:solidFill>
            <a:schemeClr val="tx1"/>
          </a:solidFill>
          <a:latin typeface="+mn-lt"/>
          <a:ea typeface="+mn-ea"/>
          <a:cs typeface="+mn-cs"/>
        </a:defRPr>
      </a:lvl6pPr>
      <a:lvl7pPr marL="3047481" algn="l" defTabSz="1015828" rtl="0" eaLnBrk="1" latinLnBrk="0" hangingPunct="1">
        <a:defRPr sz="2000" kern="1200">
          <a:solidFill>
            <a:schemeClr val="tx1"/>
          </a:solidFill>
          <a:latin typeface="+mn-lt"/>
          <a:ea typeface="+mn-ea"/>
          <a:cs typeface="+mn-cs"/>
        </a:defRPr>
      </a:lvl7pPr>
      <a:lvl8pPr marL="3555398" algn="l" defTabSz="1015828" rtl="0" eaLnBrk="1" latinLnBrk="0" hangingPunct="1">
        <a:defRPr sz="2000" kern="1200">
          <a:solidFill>
            <a:schemeClr val="tx1"/>
          </a:solidFill>
          <a:latin typeface="+mn-lt"/>
          <a:ea typeface="+mn-ea"/>
          <a:cs typeface="+mn-cs"/>
        </a:defRPr>
      </a:lvl8pPr>
      <a:lvl9pPr marL="4063311" algn="l" defTabSz="101582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NMS_lg_color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455" y="7130146"/>
            <a:ext cx="4533236" cy="625652"/>
          </a:xfrm>
          <a:prstGeom prst="rect">
            <a:avLst/>
          </a:prstGeom>
        </p:spPr>
      </p:pic>
      <p:sp>
        <p:nvSpPr>
          <p:cNvPr id="11" name="TextBox 10"/>
          <p:cNvSpPr txBox="1"/>
          <p:nvPr/>
        </p:nvSpPr>
        <p:spPr>
          <a:xfrm>
            <a:off x="3872755" y="484096"/>
            <a:ext cx="184686" cy="369312"/>
          </a:xfrm>
          <a:prstGeom prst="rect">
            <a:avLst/>
          </a:prstGeom>
          <a:noFill/>
        </p:spPr>
        <p:txBody>
          <a:bodyPr wrap="none" lIns="91418" tIns="45710" rIns="91418" bIns="45710" rtlCol="0">
            <a:spAutoFit/>
          </a:bodyPr>
          <a:lstStyle/>
          <a:p>
            <a:endParaRPr lang="en-US" dirty="0"/>
          </a:p>
        </p:txBody>
      </p:sp>
      <p:sp>
        <p:nvSpPr>
          <p:cNvPr id="20" name="Text Box 56"/>
          <p:cNvSpPr txBox="1">
            <a:spLocks noChangeArrowheads="1"/>
          </p:cNvSpPr>
          <p:nvPr/>
        </p:nvSpPr>
        <p:spPr bwMode="auto">
          <a:xfrm>
            <a:off x="0" y="10275"/>
            <a:ext cx="10058399" cy="800199"/>
          </a:xfrm>
          <a:prstGeom prst="rect">
            <a:avLst/>
          </a:prstGeom>
          <a:noFill/>
          <a:ln w="9525">
            <a:noFill/>
            <a:miter lim="800000"/>
            <a:headEnd/>
            <a:tailEnd/>
          </a:ln>
          <a:effectLst/>
        </p:spPr>
        <p:txBody>
          <a:bodyPr wrap="square" lIns="91418" tIns="45710" rIns="91418" bIns="45710">
            <a:spAutoFit/>
          </a:bodyPr>
          <a:lstStyle>
            <a:lvl1pPr eaLnBrk="0" hangingPunct="0">
              <a:defRPr sz="2800" b="1">
                <a:solidFill>
                  <a:schemeClr val="tx1"/>
                </a:solidFill>
                <a:latin typeface="Arial" charset="0"/>
                <a:ea typeface="ＭＳ Ｐゴシック" charset="0"/>
                <a:cs typeface="Arial Unicode MS" charset="0"/>
              </a:defRPr>
            </a:lvl1pPr>
            <a:lvl2pPr marL="37931725" indent="-37474525" eaLnBrk="0" hangingPunct="0">
              <a:defRPr sz="2800" b="1">
                <a:solidFill>
                  <a:schemeClr val="tx1"/>
                </a:solidFill>
                <a:latin typeface="Arial" charset="0"/>
                <a:ea typeface="Arial Unicode MS" charset="0"/>
                <a:cs typeface="Arial Unicode MS" charset="0"/>
              </a:defRPr>
            </a:lvl2pPr>
            <a:lvl3pPr eaLnBrk="0" hangingPunct="0">
              <a:defRPr sz="2800" b="1">
                <a:solidFill>
                  <a:schemeClr val="tx1"/>
                </a:solidFill>
                <a:latin typeface="Arial" charset="0"/>
                <a:ea typeface="Arial Unicode MS" charset="0"/>
                <a:cs typeface="Arial Unicode MS" charset="0"/>
              </a:defRPr>
            </a:lvl3pPr>
            <a:lvl4pPr eaLnBrk="0" hangingPunct="0">
              <a:defRPr sz="2800" b="1">
                <a:solidFill>
                  <a:schemeClr val="tx1"/>
                </a:solidFill>
                <a:latin typeface="Arial" charset="0"/>
                <a:ea typeface="Arial Unicode MS" charset="0"/>
                <a:cs typeface="Arial Unicode MS" charset="0"/>
              </a:defRPr>
            </a:lvl4pPr>
            <a:lvl5pPr eaLnBrk="0" hangingPunct="0">
              <a:defRPr sz="2800" b="1">
                <a:solidFill>
                  <a:schemeClr val="tx1"/>
                </a:solidFill>
                <a:latin typeface="Arial" charset="0"/>
                <a:ea typeface="Arial Unicode MS" charset="0"/>
                <a:cs typeface="Arial Unicode MS" charset="0"/>
              </a:defRPr>
            </a:lvl5pPr>
            <a:lvl6pPr marL="457200" eaLnBrk="0" fontAlgn="base" hangingPunct="0">
              <a:spcBef>
                <a:spcPct val="0"/>
              </a:spcBef>
              <a:spcAft>
                <a:spcPct val="0"/>
              </a:spcAft>
              <a:defRPr sz="2800" b="1">
                <a:solidFill>
                  <a:schemeClr val="tx1"/>
                </a:solidFill>
                <a:latin typeface="Arial" charset="0"/>
                <a:ea typeface="Arial Unicode MS" charset="0"/>
                <a:cs typeface="Arial Unicode MS" charset="0"/>
              </a:defRPr>
            </a:lvl6pPr>
            <a:lvl7pPr marL="914400" eaLnBrk="0" fontAlgn="base" hangingPunct="0">
              <a:spcBef>
                <a:spcPct val="0"/>
              </a:spcBef>
              <a:spcAft>
                <a:spcPct val="0"/>
              </a:spcAft>
              <a:defRPr sz="2800" b="1">
                <a:solidFill>
                  <a:schemeClr val="tx1"/>
                </a:solidFill>
                <a:latin typeface="Arial" charset="0"/>
                <a:ea typeface="Arial Unicode MS" charset="0"/>
                <a:cs typeface="Arial Unicode MS" charset="0"/>
              </a:defRPr>
            </a:lvl7pPr>
            <a:lvl8pPr marL="1371600" eaLnBrk="0" fontAlgn="base" hangingPunct="0">
              <a:spcBef>
                <a:spcPct val="0"/>
              </a:spcBef>
              <a:spcAft>
                <a:spcPct val="0"/>
              </a:spcAft>
              <a:defRPr sz="2800" b="1">
                <a:solidFill>
                  <a:schemeClr val="tx1"/>
                </a:solidFill>
                <a:latin typeface="Arial" charset="0"/>
                <a:ea typeface="Arial Unicode MS" charset="0"/>
                <a:cs typeface="Arial Unicode MS" charset="0"/>
              </a:defRPr>
            </a:lvl8pPr>
            <a:lvl9pPr marL="1828800" eaLnBrk="0" fontAlgn="base" hangingPunct="0">
              <a:spcBef>
                <a:spcPct val="0"/>
              </a:spcBef>
              <a:spcAft>
                <a:spcPct val="0"/>
              </a:spcAft>
              <a:defRPr sz="2800" b="1">
                <a:solidFill>
                  <a:schemeClr val="tx1"/>
                </a:solidFill>
                <a:latin typeface="Arial" charset="0"/>
                <a:ea typeface="Arial Unicode MS" charset="0"/>
                <a:cs typeface="Arial Unicode MS" charset="0"/>
              </a:defRPr>
            </a:lvl9pPr>
          </a:lstStyle>
          <a:p>
            <a:pPr algn="ctr">
              <a:defRPr/>
            </a:pPr>
            <a:r>
              <a:rPr lang="en-US" sz="2300" dirty="0">
                <a:solidFill>
                  <a:srgbClr val="106636"/>
                </a:solidFill>
                <a:latin typeface="Arial Narrow" pitchFamily="34" charset="0"/>
                <a:ea typeface="Calibri" pitchFamily="34" charset="0"/>
                <a:cs typeface="Arial" pitchFamily="34" charset="0"/>
              </a:rPr>
              <a:t>12th International Workshop on Piezoresponse Force </a:t>
            </a:r>
            <a:r>
              <a:rPr lang="en-US" sz="2300" dirty="0" smtClean="0">
                <a:solidFill>
                  <a:srgbClr val="106636"/>
                </a:solidFill>
                <a:latin typeface="Arial Narrow" pitchFamily="34" charset="0"/>
                <a:ea typeface="Calibri" pitchFamily="34" charset="0"/>
                <a:cs typeface="Arial" pitchFamily="34" charset="0"/>
              </a:rPr>
              <a:t>Microscopy (PFM): </a:t>
            </a:r>
          </a:p>
          <a:p>
            <a:pPr algn="ctr">
              <a:defRPr/>
            </a:pPr>
            <a:r>
              <a:rPr lang="en-US" sz="2300" dirty="0" smtClean="0">
                <a:solidFill>
                  <a:srgbClr val="106636"/>
                </a:solidFill>
                <a:latin typeface="Arial Narrow" pitchFamily="34" charset="0"/>
                <a:ea typeface="Calibri" pitchFamily="34" charset="0"/>
                <a:cs typeface="Arial" pitchFamily="34" charset="0"/>
              </a:rPr>
              <a:t>Theory</a:t>
            </a:r>
            <a:r>
              <a:rPr lang="en-US" sz="2300" dirty="0">
                <a:solidFill>
                  <a:srgbClr val="106636"/>
                </a:solidFill>
                <a:latin typeface="Arial Narrow" pitchFamily="34" charset="0"/>
                <a:ea typeface="Calibri" pitchFamily="34" charset="0"/>
                <a:cs typeface="Arial" pitchFamily="34" charset="0"/>
              </a:rPr>
              <a:t>, Techniques, and Applications</a:t>
            </a:r>
          </a:p>
        </p:txBody>
      </p:sp>
      <p:pic>
        <p:nvPicPr>
          <p:cNvPr id="21" name="Picture 5" descr="http://www.engr.utk.edu/news/atcoe/images/ORNL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557" y="7126941"/>
            <a:ext cx="954812" cy="6320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39" y="865315"/>
            <a:ext cx="1998616" cy="369332"/>
          </a:xfrm>
          <a:prstGeom prst="rect">
            <a:avLst/>
          </a:prstGeom>
          <a:noFill/>
        </p:spPr>
        <p:txBody>
          <a:bodyPr wrap="square" rtlCol="0">
            <a:spAutoFit/>
          </a:bodyPr>
          <a:lstStyle/>
          <a:p>
            <a:pPr defTabSz="1018705"/>
            <a:r>
              <a:rPr lang="en-US" b="1" dirty="0" smtClean="0">
                <a:solidFill>
                  <a:srgbClr val="106636"/>
                </a:solidFill>
                <a:latin typeface="Arial" pitchFamily="34" charset="0"/>
                <a:ea typeface="Calibri" pitchFamily="34" charset="0"/>
                <a:cs typeface="Arial" pitchFamily="34" charset="0"/>
              </a:rPr>
              <a:t>Achievement</a:t>
            </a:r>
          </a:p>
        </p:txBody>
      </p:sp>
      <p:sp>
        <p:nvSpPr>
          <p:cNvPr id="12" name="TextBox 11"/>
          <p:cNvSpPr txBox="1"/>
          <p:nvPr/>
        </p:nvSpPr>
        <p:spPr>
          <a:xfrm>
            <a:off x="50839" y="2834204"/>
            <a:ext cx="1544012" cy="369332"/>
          </a:xfrm>
          <a:prstGeom prst="rect">
            <a:avLst/>
          </a:prstGeom>
          <a:noFill/>
        </p:spPr>
        <p:txBody>
          <a:bodyPr wrap="none" rtlCol="0">
            <a:spAutoFit/>
          </a:bodyPr>
          <a:lstStyle/>
          <a:p>
            <a:pPr defTabSz="1018705"/>
            <a:r>
              <a:rPr lang="en-US" b="1" dirty="0" smtClean="0">
                <a:solidFill>
                  <a:srgbClr val="106636"/>
                </a:solidFill>
                <a:latin typeface="Arial" pitchFamily="34" charset="0"/>
                <a:ea typeface="Calibri" pitchFamily="34" charset="0"/>
                <a:cs typeface="Arial" pitchFamily="34" charset="0"/>
              </a:rPr>
              <a:t>Significance</a:t>
            </a:r>
            <a:endParaRPr lang="en-US" b="1" dirty="0">
              <a:solidFill>
                <a:srgbClr val="106636"/>
              </a:solidFill>
              <a:latin typeface="Arial" pitchFamily="34" charset="0"/>
              <a:ea typeface="Calibri" pitchFamily="34" charset="0"/>
              <a:cs typeface="Arial" pitchFamily="34" charset="0"/>
            </a:endParaRPr>
          </a:p>
        </p:txBody>
      </p:sp>
      <p:sp>
        <p:nvSpPr>
          <p:cNvPr id="13" name="TextBox 12"/>
          <p:cNvSpPr txBox="1"/>
          <p:nvPr/>
        </p:nvSpPr>
        <p:spPr>
          <a:xfrm>
            <a:off x="70555" y="4427106"/>
            <a:ext cx="941283" cy="369332"/>
          </a:xfrm>
          <a:prstGeom prst="rect">
            <a:avLst/>
          </a:prstGeom>
          <a:noFill/>
        </p:spPr>
        <p:txBody>
          <a:bodyPr wrap="none" rtlCol="0">
            <a:spAutoFit/>
          </a:bodyPr>
          <a:lstStyle/>
          <a:p>
            <a:pPr defTabSz="1018705"/>
            <a:r>
              <a:rPr lang="en-US" b="1" dirty="0" smtClean="0">
                <a:solidFill>
                  <a:srgbClr val="106636"/>
                </a:solidFill>
                <a:latin typeface="Arial" pitchFamily="34" charset="0"/>
                <a:ea typeface="Calibri" pitchFamily="34" charset="0"/>
                <a:cs typeface="Arial" pitchFamily="34" charset="0"/>
              </a:rPr>
              <a:t>Details</a:t>
            </a:r>
            <a:endParaRPr lang="en-US" b="1" dirty="0">
              <a:solidFill>
                <a:srgbClr val="106636"/>
              </a:solidFill>
              <a:latin typeface="Arial" pitchFamily="34" charset="0"/>
              <a:ea typeface="Calibri" pitchFamily="34" charset="0"/>
              <a:cs typeface="Arial" pitchFamily="34" charset="0"/>
            </a:endParaRPr>
          </a:p>
        </p:txBody>
      </p:sp>
      <p:sp>
        <p:nvSpPr>
          <p:cNvPr id="6" name="TextBox 5"/>
          <p:cNvSpPr txBox="1"/>
          <p:nvPr/>
        </p:nvSpPr>
        <p:spPr>
          <a:xfrm>
            <a:off x="121394" y="1183539"/>
            <a:ext cx="6469019" cy="1815882"/>
          </a:xfrm>
          <a:prstGeom prst="rect">
            <a:avLst/>
          </a:prstGeom>
          <a:noFill/>
        </p:spPr>
        <p:txBody>
          <a:bodyPr wrap="square" rtlCol="0">
            <a:spAutoFit/>
          </a:bodyPr>
          <a:lstStyle/>
          <a:p>
            <a:pPr algn="just"/>
            <a:r>
              <a:rPr lang="en-US" sz="1400" b="1" dirty="0" smtClean="0"/>
              <a:t>Multiple </a:t>
            </a:r>
            <a:r>
              <a:rPr lang="en-US" sz="1400" b="1" dirty="0"/>
              <a:t>breakthroughs in </a:t>
            </a:r>
            <a:r>
              <a:rPr lang="en-US" sz="1400" b="1" dirty="0" smtClean="0"/>
              <a:t>practice </a:t>
            </a:r>
            <a:r>
              <a:rPr lang="en-US" sz="1400" b="1" dirty="0"/>
              <a:t>and theory of PFM </a:t>
            </a:r>
            <a:r>
              <a:rPr lang="en-US" sz="1400" b="1" dirty="0" smtClean="0"/>
              <a:t>have recently been achieved </a:t>
            </a:r>
            <a:r>
              <a:rPr lang="en-US" sz="1400" b="1" dirty="0"/>
              <a:t>in </a:t>
            </a:r>
            <a:r>
              <a:rPr lang="en-US" sz="1400" b="1" dirty="0" smtClean="0"/>
              <a:t>research </a:t>
            </a:r>
            <a:r>
              <a:rPr lang="en-US" sz="1400" b="1" dirty="0"/>
              <a:t>groups worldwide</a:t>
            </a:r>
            <a:r>
              <a:rPr lang="en-US" sz="1400" b="1" dirty="0" smtClean="0"/>
              <a:t>. The CNMS has led an international workshop as a forum and a development platform for these developments. This workshop provided </a:t>
            </a:r>
            <a:r>
              <a:rPr lang="en-US" sz="1400" b="1" dirty="0"/>
              <a:t>an in-depth description of recent advances in </a:t>
            </a:r>
            <a:r>
              <a:rPr lang="en-US" sz="1400" b="1" dirty="0" smtClean="0"/>
              <a:t>PFM and offered </a:t>
            </a:r>
            <a:r>
              <a:rPr lang="en-US" sz="1400" b="1" dirty="0"/>
              <a:t>laboratory demonstrations designed for advanced </a:t>
            </a:r>
            <a:r>
              <a:rPr lang="en-US" sz="1400" b="1" dirty="0" smtClean="0"/>
              <a:t>practitioners. </a:t>
            </a:r>
            <a:r>
              <a:rPr lang="en-US" sz="1400" b="1" dirty="0"/>
              <a:t>Ultimately, </a:t>
            </a:r>
            <a:r>
              <a:rPr lang="en-US" sz="1400" b="1" dirty="0" smtClean="0"/>
              <a:t>the workshop built </a:t>
            </a:r>
            <a:r>
              <a:rPr lang="en-US" sz="1400" b="1" dirty="0"/>
              <a:t>a network of </a:t>
            </a:r>
            <a:r>
              <a:rPr lang="en-US" sz="1400" b="1" dirty="0" smtClean="0"/>
              <a:t>PFM specialists and promoted </a:t>
            </a:r>
            <a:r>
              <a:rPr lang="en-US" sz="1400" b="1" dirty="0"/>
              <a:t>rapid dissemination of theoretical knowledge, experimental protocols, and novel technique </a:t>
            </a:r>
            <a:r>
              <a:rPr lang="en-US" sz="1400" b="1" dirty="0" smtClean="0"/>
              <a:t>development.  </a:t>
            </a:r>
            <a:endParaRPr lang="en-US" sz="1400" b="1" dirty="0">
              <a:solidFill>
                <a:srgbClr val="106636"/>
              </a:solidFill>
              <a:latin typeface="Arial" pitchFamily="34" charset="0"/>
              <a:ea typeface="Calibri" pitchFamily="34" charset="0"/>
              <a:cs typeface="Arial" pitchFamily="34" charset="0"/>
            </a:endParaRPr>
          </a:p>
          <a:p>
            <a:pPr algn="just"/>
            <a:endParaRPr lang="en-US" sz="1400" b="1" dirty="0"/>
          </a:p>
        </p:txBody>
      </p:sp>
      <p:sp>
        <p:nvSpPr>
          <p:cNvPr id="10" name="TextBox 9"/>
          <p:cNvSpPr txBox="1"/>
          <p:nvPr/>
        </p:nvSpPr>
        <p:spPr>
          <a:xfrm>
            <a:off x="121394" y="3183184"/>
            <a:ext cx="6469019" cy="1169551"/>
          </a:xfrm>
          <a:prstGeom prst="rect">
            <a:avLst/>
          </a:prstGeom>
          <a:noFill/>
        </p:spPr>
        <p:txBody>
          <a:bodyPr wrap="square" rtlCol="0">
            <a:spAutoFit/>
          </a:bodyPr>
          <a:lstStyle/>
          <a:p>
            <a:pPr algn="just"/>
            <a:r>
              <a:rPr lang="en-US" sz="1400" b="1" dirty="0" smtClean="0"/>
              <a:t>With the rapid technological development and growing interdisciplinary use of atomic </a:t>
            </a:r>
            <a:r>
              <a:rPr lang="en-US" sz="1400" b="1" dirty="0"/>
              <a:t>f</a:t>
            </a:r>
            <a:r>
              <a:rPr lang="en-US" sz="1400" b="1" dirty="0" smtClean="0"/>
              <a:t>orce </a:t>
            </a:r>
            <a:r>
              <a:rPr lang="en-US" sz="1400" b="1" dirty="0"/>
              <a:t>m</a:t>
            </a:r>
            <a:r>
              <a:rPr lang="en-US" sz="1400" b="1" dirty="0" smtClean="0"/>
              <a:t>icroscopy, </a:t>
            </a:r>
            <a:r>
              <a:rPr lang="en-US" sz="1400" b="1" dirty="0" err="1" smtClean="0"/>
              <a:t>intradisciplinary</a:t>
            </a:r>
            <a:r>
              <a:rPr lang="en-US" sz="1400" b="1" dirty="0" smtClean="0"/>
              <a:t> idea exchange is vital. Meetings like the PFM workshop serve as a beacon for students and PIs to explore theoretical and practical solutions to their scientific problems, along with providing fertile ground for starting and strengthening collaborations which continue through our user program.        </a:t>
            </a:r>
            <a:endParaRPr lang="en-US" sz="1400" b="1" dirty="0"/>
          </a:p>
        </p:txBody>
      </p:sp>
      <p:sp>
        <p:nvSpPr>
          <p:cNvPr id="14" name="TextBox 13"/>
          <p:cNvSpPr txBox="1"/>
          <p:nvPr/>
        </p:nvSpPr>
        <p:spPr>
          <a:xfrm>
            <a:off x="119780" y="4889120"/>
            <a:ext cx="6432292" cy="2246769"/>
          </a:xfrm>
          <a:prstGeom prst="rect">
            <a:avLst/>
          </a:prstGeom>
          <a:noFill/>
        </p:spPr>
        <p:txBody>
          <a:bodyPr wrap="square" rtlCol="0">
            <a:spAutoFit/>
          </a:bodyPr>
          <a:lstStyle/>
          <a:p>
            <a:pPr algn="just"/>
            <a:r>
              <a:rPr lang="en-US" sz="1400" dirty="0" smtClean="0">
                <a:latin typeface="Times New Roman" panose="02020603050405020304" pitchFamily="18" charset="0"/>
                <a:cs typeface="Times New Roman" panose="02020603050405020304" pitchFamily="18" charset="0"/>
              </a:rPr>
              <a:t>This workshop was comprised of seminars </a:t>
            </a:r>
            <a:r>
              <a:rPr lang="en-US" sz="1400" dirty="0">
                <a:latin typeface="Times New Roman" panose="02020603050405020304" pitchFamily="18" charset="0"/>
                <a:cs typeface="Times New Roman" panose="02020603050405020304" pitchFamily="18" charset="0"/>
              </a:rPr>
              <a:t>by discipline experts focusing on </a:t>
            </a:r>
            <a:r>
              <a:rPr lang="en-US" sz="1400" dirty="0" smtClean="0">
                <a:latin typeface="Times New Roman" panose="02020603050405020304" pitchFamily="18" charset="0"/>
                <a:cs typeface="Times New Roman" panose="02020603050405020304" pitchFamily="18" charset="0"/>
              </a:rPr>
              <a:t> principles</a:t>
            </a:r>
            <a:r>
              <a:rPr lang="en-US" sz="1400" dirty="0">
                <a:latin typeface="Times New Roman" panose="02020603050405020304" pitchFamily="18" charset="0"/>
                <a:cs typeface="Times New Roman" panose="02020603050405020304" pitchFamily="18" charset="0"/>
              </a:rPr>
              <a:t>, cantilever dynamics, contact dynamics, resolution theory and data interpretation. Discussions </a:t>
            </a:r>
            <a:r>
              <a:rPr lang="en-US" sz="1400" dirty="0" smtClean="0">
                <a:latin typeface="Times New Roman" panose="02020603050405020304" pitchFamily="18" charset="0"/>
                <a:cs typeface="Times New Roman" panose="02020603050405020304" pitchFamily="18" charset="0"/>
              </a:rPr>
              <a:t>were coupled </a:t>
            </a:r>
            <a:r>
              <a:rPr lang="en-US" sz="1400" dirty="0">
                <a:latin typeface="Times New Roman" panose="02020603050405020304" pitchFamily="18" charset="0"/>
                <a:cs typeface="Times New Roman" panose="02020603050405020304" pitchFamily="18" charset="0"/>
              </a:rPr>
              <a:t>with hands on lab </a:t>
            </a:r>
            <a:r>
              <a:rPr lang="en-US" sz="1400" dirty="0" smtClean="0">
                <a:latin typeface="Times New Roman" panose="02020603050405020304" pitchFamily="18" charset="0"/>
                <a:cs typeface="Times New Roman" panose="02020603050405020304" pitchFamily="18" charset="0"/>
              </a:rPr>
              <a:t>demonstrations, </a:t>
            </a:r>
            <a:r>
              <a:rPr lang="en-US" sz="1400" dirty="0">
                <a:latin typeface="Times New Roman" panose="02020603050405020304" pitchFamily="18" charset="0"/>
                <a:cs typeface="Times New Roman" panose="02020603050405020304" pitchFamily="18" charset="0"/>
              </a:rPr>
              <a:t>including vector PFM, high-frequency PFM, band-excitation and dual frequency </a:t>
            </a:r>
            <a:r>
              <a:rPr lang="en-US" sz="1400" dirty="0" smtClean="0">
                <a:latin typeface="Times New Roman" panose="02020603050405020304" pitchFamily="18" charset="0"/>
                <a:cs typeface="Times New Roman" panose="02020603050405020304" pitchFamily="18" charset="0"/>
              </a:rPr>
              <a:t>resonance tracking </a:t>
            </a:r>
            <a:r>
              <a:rPr lang="en-US" sz="1400" dirty="0">
                <a:latin typeface="Times New Roman" panose="02020603050405020304" pitchFamily="18" charset="0"/>
                <a:cs typeface="Times New Roman" panose="02020603050405020304" pitchFamily="18" charset="0"/>
              </a:rPr>
              <a:t>imaging, switching spectroscopy PFM and </a:t>
            </a:r>
            <a:r>
              <a:rPr lang="en-US" sz="1400" dirty="0" smtClean="0">
                <a:latin typeface="Times New Roman" panose="02020603050405020304" pitchFamily="18" charset="0"/>
                <a:cs typeface="Times New Roman" panose="02020603050405020304" pitchFamily="18" charset="0"/>
              </a:rPr>
              <a:t>PFM </a:t>
            </a:r>
            <a:r>
              <a:rPr lang="en-US" sz="1400" dirty="0">
                <a:latin typeface="Times New Roman" panose="02020603050405020304" pitchFamily="18" charset="0"/>
                <a:cs typeface="Times New Roman" panose="02020603050405020304" pitchFamily="18" charset="0"/>
              </a:rPr>
              <a:t>in liquids and </a:t>
            </a:r>
            <a:r>
              <a:rPr lang="en-US" sz="1400" dirty="0" smtClean="0">
                <a:latin typeface="Times New Roman" panose="02020603050405020304" pitchFamily="18" charset="0"/>
                <a:cs typeface="Times New Roman" panose="02020603050405020304" pitchFamily="18" charset="0"/>
              </a:rPr>
              <a:t>vacuum. Applications </a:t>
            </a:r>
            <a:r>
              <a:rPr lang="en-US" sz="1400" dirty="0">
                <a:latin typeface="Times New Roman" panose="02020603050405020304" pitchFamily="18" charset="0"/>
                <a:cs typeface="Times New Roman" panose="02020603050405020304" pitchFamily="18" charset="0"/>
              </a:rPr>
              <a:t>of PFM for domain imaging, nucleation center mapping, and </a:t>
            </a:r>
            <a:r>
              <a:rPr lang="en-US" sz="1400" dirty="0" smtClean="0">
                <a:latin typeface="Times New Roman" panose="02020603050405020304" pitchFamily="18" charset="0"/>
                <a:cs typeface="Times New Roman" panose="02020603050405020304" pitchFamily="18" charset="0"/>
              </a:rPr>
              <a:t>polarization </a:t>
            </a:r>
            <a:r>
              <a:rPr lang="en-US" sz="1400" dirty="0">
                <a:latin typeface="Times New Roman" panose="02020603050405020304" pitchFamily="18" charset="0"/>
                <a:cs typeface="Times New Roman" panose="02020603050405020304" pitchFamily="18" charset="0"/>
              </a:rPr>
              <a:t>dynamics in thin films and capacitor </a:t>
            </a:r>
            <a:r>
              <a:rPr lang="en-US" sz="1400" dirty="0" smtClean="0">
                <a:latin typeface="Times New Roman" panose="02020603050405020304" pitchFamily="18" charset="0"/>
                <a:cs typeface="Times New Roman" panose="02020603050405020304" pitchFamily="18" charset="0"/>
              </a:rPr>
              <a:t>structures in ferroelectrics along with electromechanical </a:t>
            </a:r>
            <a:r>
              <a:rPr lang="en-US" sz="1400" dirty="0">
                <a:latin typeface="Times New Roman" panose="02020603050405020304" pitchFamily="18" charset="0"/>
                <a:cs typeface="Times New Roman" panose="02020603050405020304" pitchFamily="18" charset="0"/>
              </a:rPr>
              <a:t>probing of biological materials, </a:t>
            </a:r>
            <a:r>
              <a:rPr lang="en-US" sz="1400" dirty="0" err="1">
                <a:latin typeface="Times New Roman" panose="02020603050405020304" pitchFamily="18" charset="0"/>
                <a:cs typeface="Times New Roman" panose="02020603050405020304" pitchFamily="18" charset="0"/>
              </a:rPr>
              <a:t>electroactive</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polymers, </a:t>
            </a:r>
            <a:r>
              <a:rPr lang="en-US" sz="1400" dirty="0">
                <a:latin typeface="Times New Roman" panose="02020603050405020304" pitchFamily="18" charset="0"/>
                <a:cs typeface="Times New Roman" panose="02020603050405020304" pitchFamily="18" charset="0"/>
              </a:rPr>
              <a:t>and soft-condensed matter </a:t>
            </a:r>
            <a:r>
              <a:rPr lang="en-US" sz="1400" dirty="0" smtClean="0">
                <a:latin typeface="Times New Roman" panose="02020603050405020304" pitchFamily="18" charset="0"/>
                <a:cs typeface="Times New Roman" panose="02020603050405020304" pitchFamily="18" charset="0"/>
              </a:rPr>
              <a:t>were described, demonstrated and discussed.</a:t>
            </a:r>
            <a:endParaRPr lang="en-US" sz="1400" dirty="0">
              <a:latin typeface="Times New Roman" panose="02020603050405020304" pitchFamily="18" charset="0"/>
              <a:cs typeface="Times New Roman" panose="02020603050405020304" pitchFamily="18" charset="0"/>
            </a:endParaRPr>
          </a:p>
          <a:p>
            <a:endParaRPr lang="en-US" sz="1400"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3707" y="979777"/>
            <a:ext cx="3227776" cy="1819579"/>
          </a:xfrm>
          <a:prstGeom prst="rect">
            <a:avLst/>
          </a:prstGeom>
        </p:spPr>
      </p:pic>
      <p:pic>
        <p:nvPicPr>
          <p:cNvPr id="1026" name="Picture 2" descr="C:\Users\ba8\Downloads\2013-P011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3707" y="2890172"/>
            <a:ext cx="3227776" cy="21487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3707" y="5136051"/>
            <a:ext cx="3227776" cy="1819580"/>
          </a:xfrm>
          <a:prstGeom prst="rect">
            <a:avLst/>
          </a:prstGeom>
        </p:spPr>
      </p:pic>
    </p:spTree>
    <p:extLst>
      <p:ext uri="{BB962C8B-B14F-4D97-AF65-F5344CB8AC3E}">
        <p14:creationId xmlns:p14="http://schemas.microsoft.com/office/powerpoint/2010/main" val="13424174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9758"/>
            <a:ext cx="4499429" cy="253644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84844"/>
            <a:ext cx="4499429" cy="25364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4230" y="1049758"/>
            <a:ext cx="4499430" cy="253644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4230" y="4184877"/>
            <a:ext cx="4499371" cy="2536410"/>
          </a:xfrm>
          <a:prstGeom prst="rect">
            <a:avLst/>
          </a:prstGeom>
        </p:spPr>
      </p:pic>
      <p:pic>
        <p:nvPicPr>
          <p:cNvPr id="6" name="Picture 5" descr="CNMS_lg_color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0455" y="7130146"/>
            <a:ext cx="4533236" cy="625652"/>
          </a:xfrm>
          <a:prstGeom prst="rect">
            <a:avLst/>
          </a:prstGeom>
        </p:spPr>
      </p:pic>
      <p:pic>
        <p:nvPicPr>
          <p:cNvPr id="7" name="Picture 5" descr="http://www.engr.utk.edu/news/atcoe/images/ORNL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0557" y="7126941"/>
            <a:ext cx="954812" cy="63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172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144" y="4263391"/>
            <a:ext cx="4563992" cy="257283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43" y="1268648"/>
            <a:ext cx="4598253" cy="259215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5486" y="1268648"/>
            <a:ext cx="4598253" cy="2592152"/>
          </a:xfrm>
          <a:prstGeom prst="rect">
            <a:avLst/>
          </a:prstGeom>
        </p:spPr>
      </p:pic>
      <p:pic>
        <p:nvPicPr>
          <p:cNvPr id="6" name="Picture 5"/>
          <p:cNvPicPr>
            <a:picLocks noChangeAspect="1"/>
          </p:cNvPicPr>
          <p:nvPr/>
        </p:nvPicPr>
        <p:blipFill>
          <a:blip r:embed="rId5" cstate="print"/>
          <a:stretch>
            <a:fillRect/>
          </a:stretch>
        </p:blipFill>
        <p:spPr>
          <a:xfrm>
            <a:off x="5365485" y="4264947"/>
            <a:ext cx="4550613" cy="2571281"/>
          </a:xfrm>
          <a:prstGeom prst="rect">
            <a:avLst/>
          </a:prstGeom>
        </p:spPr>
      </p:pic>
      <p:pic>
        <p:nvPicPr>
          <p:cNvPr id="7" name="Picture 6" descr="CNMS_lg_color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0455" y="7130146"/>
            <a:ext cx="4533236" cy="625652"/>
          </a:xfrm>
          <a:prstGeom prst="rect">
            <a:avLst/>
          </a:prstGeom>
        </p:spPr>
      </p:pic>
      <p:pic>
        <p:nvPicPr>
          <p:cNvPr id="8" name="Picture 5" descr="http://www.engr.utk.edu/news/atcoe/images/ORNL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0557" y="7126941"/>
            <a:ext cx="954812" cy="63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737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286" y="1138995"/>
            <a:ext cx="4504229" cy="253914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972" y="1138995"/>
            <a:ext cx="4504229" cy="2539149"/>
          </a:xfrm>
          <a:prstGeom prst="rect">
            <a:avLst/>
          </a:prstGeom>
        </p:spPr>
      </p:pic>
      <p:pic>
        <p:nvPicPr>
          <p:cNvPr id="4" name="Picture 3" descr="CNMS_lg_color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0455" y="7130146"/>
            <a:ext cx="4533236" cy="625652"/>
          </a:xfrm>
          <a:prstGeom prst="rect">
            <a:avLst/>
          </a:prstGeom>
        </p:spPr>
      </p:pic>
      <p:pic>
        <p:nvPicPr>
          <p:cNvPr id="5" name="Picture 5" descr="http://www.engr.utk.edu/news/atcoe/images/ORNL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0557" y="7126941"/>
            <a:ext cx="954812" cy="63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583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8156</TotalTime>
  <Words>497</Words>
  <Application>Microsoft Macintosh PowerPoint</Application>
  <PresentationFormat>Custom</PresentationFormat>
  <Paragraphs>20</Paragraphs>
  <Slides>4</Slides>
  <Notes>1</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1_Office Theme</vt:lpstr>
      <vt:lpstr>2_Office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Belianinov</dc:creator>
  <cp:lastModifiedBy>Nazanin Bassiri-Gharb</cp:lastModifiedBy>
  <cp:revision>31</cp:revision>
  <dcterms:created xsi:type="dcterms:W3CDTF">2013-03-05T19:40:46Z</dcterms:created>
  <dcterms:modified xsi:type="dcterms:W3CDTF">2013-10-01T19:47:14Z</dcterms:modified>
</cp:coreProperties>
</file>